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/>
  </p:normalViewPr>
  <p:slideViewPr>
    <p:cSldViewPr snapToGrid="0">
      <p:cViewPr>
        <p:scale>
          <a:sx n="95" d="100"/>
          <a:sy n="95" d="100"/>
        </p:scale>
        <p:origin x="-163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44291" y="248194"/>
            <a:ext cx="71992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атындағыҚазақ Ұлттық Университет</a:t>
            </a:r>
          </a:p>
          <a:p>
            <a:pPr algn="ctr"/>
            <a:r>
              <a:rPr lang="kk-KZ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және бизнес Жоғары мектебі</a:t>
            </a:r>
          </a:p>
          <a:p>
            <a:pPr algn="ctr"/>
            <a:r>
              <a:rPr lang="kk-KZ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“Қаржы және есеп” кафедрасы </a:t>
            </a:r>
          </a:p>
          <a:p>
            <a:pPr algn="ctr"/>
            <a:endParaRPr lang="kk-KZ" altLang="ru-RU" sz="32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204" y="240695"/>
            <a:ext cx="1800000" cy="179279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294021" y="3244334"/>
            <a:ext cx="91825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дәріс Салық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саясаты: түрлері, мақсаттары мен міндеттері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577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5040" y="1539240"/>
            <a:ext cx="90482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latin typeface="Arial" pitchFamily="34" charset="0"/>
                <a:cs typeface="Arial" pitchFamily="34" charset="0"/>
              </a:rPr>
              <a:t>1. Салықтық бақылау нысандары</a:t>
            </a:r>
          </a:p>
          <a:p>
            <a:endParaRPr lang="kk-KZ" sz="3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kk-KZ" sz="3200" b="1" dirty="0" smtClean="0">
                <a:latin typeface="Arial" pitchFamily="34" charset="0"/>
                <a:cs typeface="Arial" pitchFamily="34" charset="0"/>
              </a:rPr>
              <a:t>2. Салықтық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және салық құпиясы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577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3224" y="574766"/>
            <a:ext cx="9450976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i="1" dirty="0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100" b="1" i="1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b="1" i="1" dirty="0" err="1" smtClean="0">
                <a:latin typeface="Arial" pitchFamily="34" charset="0"/>
                <a:cs typeface="Arial" pitchFamily="34" charset="0"/>
              </a:rPr>
              <a:t>әкімшілігін жүргізу </a:t>
            </a:r>
            <a:r>
              <a:rPr lang="ru-RU" sz="2100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қызметі органдарыңын салық бақылауын жүзеге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ас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ы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руы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мерзімінде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орындалмаған салық міндеттемесінің орындалуын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камтамасыз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ету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т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сілдері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берешегін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м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жбүрлеп өндіріп алу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шараларын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колд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ануы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сонда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-ақ Қазақстан Республикасының заңнамасына сәйкес салы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төлеушілерге (салық агенттеріне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) ж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не баск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да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уәкі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летті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органдарға мемлекеттік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қызмет көрсету болып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т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абы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-лады.</a:t>
            </a:r>
          </a:p>
          <a:p>
            <a:pPr algn="just"/>
            <a:r>
              <a:rPr lang="ru-RU" sz="2100" b="1" i="1" dirty="0" smtClean="0">
                <a:latin typeface="Arial" pitchFamily="34" charset="0"/>
                <a:cs typeface="Arial" pitchFamily="34" charset="0"/>
              </a:rPr>
              <a:t>     Сал</a:t>
            </a:r>
            <a:r>
              <a:rPr lang="kk-KZ" sz="2100" b="1" i="1" dirty="0" smtClean="0">
                <a:latin typeface="Arial" pitchFamily="34" charset="0"/>
                <a:cs typeface="Arial" pitchFamily="34" charset="0"/>
              </a:rPr>
              <a:t>ықтық</a:t>
            </a:r>
            <a:r>
              <a:rPr lang="ru-RU" sz="2100" b="1" i="1" dirty="0" smtClean="0">
                <a:latin typeface="Arial" pitchFamily="34" charset="0"/>
                <a:cs typeface="Arial" pitchFamily="34" charset="0"/>
              </a:rPr>
              <a:t> ба</a:t>
            </a:r>
            <a:r>
              <a:rPr lang="kk-KZ" sz="2100" b="1" i="1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100" b="1" i="1" dirty="0" err="1" smtClean="0">
                <a:latin typeface="Arial" pitchFamily="34" charset="0"/>
                <a:cs typeface="Arial" pitchFamily="34" charset="0"/>
              </a:rPr>
              <a:t>ылау</a:t>
            </a:r>
            <a:r>
              <a:rPr lang="ru-RU" sz="2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Қазақстан Республикасы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за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ң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намасы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өзге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де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заңнама нормаларының орындалуын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бақылау аясында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салык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қызметі органдары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жүзеге асыратын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kk-KZ" sz="21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kk-KZ" sz="2100" b="1" dirty="0" smtClean="0">
                <a:latin typeface="Arial" pitchFamily="34" charset="0"/>
                <a:cs typeface="Arial" pitchFamily="34" charset="0"/>
              </a:rPr>
              <a:t>Салықтық бақылау: 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салық заңдарының бұзылуы жөніндегі деректерді айқындау; салықтық құқықтық қатынасқа қатысушының өз міндеттерін жеткіліксіз орындағаны туралы деректерді айқындау; кінәлілерді табу және оларды белгіленген заңды жауапкершілікке тарту; салық заңдарының бұзылуын (орындалмауын немесе сапасыз орындалуын) жою; салық берешегін мәжбүрлеп өндіріп алу түріндегі шараны қолдану арқылы мемлекеттің материалдық мүддесін қорғау; салық заңдарының бұзылуын болдырмау тәрізді мақсаттарды көздейді.</a:t>
            </a:r>
            <a:endParaRPr lang="ru-RU" sz="2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53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771" y="509452"/>
            <a:ext cx="10189029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9875" algn="just" eaLnBrk="0" hangingPunct="0"/>
            <a:r>
              <a:rPr lang="kk-KZ" sz="2200" b="1" dirty="0" smtClean="0">
                <a:latin typeface="Arial" pitchFamily="34" charset="0"/>
                <a:cs typeface="Arial" pitchFamily="34" charset="0"/>
              </a:rPr>
              <a:t>Салықтық бақылау мынадай нысандарда жүзеге асырылады: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kk-KZ" sz="22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kk-KZ" sz="2200" b="1" dirty="0" smtClean="0">
                <a:latin typeface="Arial" pitchFamily="34" charset="0"/>
                <a:cs typeface="Arial" pitchFamily="34" charset="0"/>
              </a:rPr>
              <a:t>Салық төлеушілерді салық органдарында тіркеу. </a:t>
            </a:r>
            <a:r>
              <a:rPr lang="kk-KZ" sz="2200" dirty="0" smtClean="0">
                <a:latin typeface="Arial" pitchFamily="34" charset="0"/>
                <a:cs typeface="Arial" pitchFamily="34" charset="0"/>
              </a:rPr>
              <a:t>Заңды, жеке тұлғаларды,  заңды тұлғалардың  құрылымдық  бөлімшелерін  салық төлеуші ретінде тіркеу: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>
              <a:buFontTx/>
              <a:buChar char="•"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осы тұлғалар туралы мәліметтерді салық төлеушілердің мемлекет-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kk-KZ" sz="2200" dirty="0" smtClean="0">
                <a:latin typeface="Arial" pitchFamily="34" charset="0"/>
                <a:cs typeface="Arial" pitchFamily="34" charset="0"/>
              </a:rPr>
              <a:t>тік мәліметтер базасына енгізу;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>
              <a:buFontTx/>
              <a:buChar char="•"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тіркеу мәліметтерін салық төлеушілердің мемлекеттік мәліметтер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kk-KZ" sz="2200" dirty="0" smtClean="0">
                <a:latin typeface="Arial" pitchFamily="34" charset="0"/>
                <a:cs typeface="Arial" pitchFamily="34" charset="0"/>
              </a:rPr>
              <a:t>базасында өзгерту немесе толықтыру;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>
              <a:buFontTx/>
              <a:buChar char="•"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салык төлеушілер туралы мәліметтерді салық төлеушілердің мем-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kk-KZ" sz="2200" dirty="0" smtClean="0">
                <a:latin typeface="Arial" pitchFamily="34" charset="0"/>
                <a:cs typeface="Arial" pitchFamily="34" charset="0"/>
              </a:rPr>
              <a:t>лекеттік мәліметтер базасынан алып тастау.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kk-KZ" sz="22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kk-KZ" sz="2200" b="1" dirty="0" smtClean="0">
                <a:latin typeface="Arial" pitchFamily="34" charset="0"/>
                <a:cs typeface="Arial" pitchFamily="34" charset="0"/>
              </a:rPr>
              <a:t>Салықтық нысандарды қабылдау. </a:t>
            </a:r>
            <a:r>
              <a:rPr lang="kk-KZ" sz="2200" dirty="0" smtClean="0">
                <a:latin typeface="Arial" pitchFamily="34" charset="0"/>
                <a:cs typeface="Arial" pitchFamily="34" charset="0"/>
              </a:rPr>
              <a:t>Салық тізілімінен басқа салық нысандары Салык кодексінде белгіленген мерзімде салық органдарына табыс етіледі.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kk-KZ" sz="22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kk-KZ" sz="2200" b="1" dirty="0" smtClean="0">
                <a:latin typeface="Arial" pitchFamily="34" charset="0"/>
                <a:cs typeface="Arial" pitchFamily="34" charset="0"/>
              </a:rPr>
              <a:t>Камералдық бақылау. </a:t>
            </a:r>
            <a:r>
              <a:rPr lang="kk-KZ" sz="2200" dirty="0" smtClean="0">
                <a:latin typeface="Arial" pitchFamily="34" charset="0"/>
                <a:cs typeface="Arial" pitchFamily="34" charset="0"/>
              </a:rPr>
              <a:t>Камералдық бақылау салық төлеуші (салық агенті) тапсырған салық есептілігін, уәкілетті мемлекеттік орган мәлі-меттерін, сондай-ақ салық төлеуші қызметі туралы басқа да қүжаттар мен мәліметтерді зерделеу және талдау негізінде орындалады.</a:t>
            </a:r>
          </a:p>
          <a:p>
            <a:pPr indent="215900" algn="just">
              <a:tabLst>
                <a:tab pos="4231005" algn="l"/>
              </a:tabLst>
            </a:pP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3809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3954" y="352698"/>
            <a:ext cx="1100947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9875" algn="just" eaLnBrk="0" hangingPunct="0"/>
            <a:r>
              <a:rPr lang="kk-KZ" sz="20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kk-KZ" sz="2000" b="1" dirty="0" smtClean="0">
                <a:latin typeface="Arial" pitchFamily="34" charset="0"/>
                <a:cs typeface="Arial" pitchFamily="34" charset="0"/>
              </a:rPr>
              <a:t>Салықтық зерттеу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- салық қызметі органдары салық төлеушінің тіркеу мәліметтерінде көрсетілген нақты орналасқан жерін немесе болмағандығын растау үшін, сондай-ақ, Қазақстан Республикасы салық заңнамасында белгіленген жағдайларда салықтык тексеру актілерін тапсыруды жүзеге асыруға арналған шара.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kk-KZ" sz="2000" dirty="0" smtClean="0">
                <a:latin typeface="Arial" pitchFamily="34" charset="0"/>
                <a:cs typeface="Arial" pitchFamily="34" charset="0"/>
              </a:rPr>
              <a:t>Салыктық зерттеулер жүргізуге Салық кодексінде белгіленген тәртіп бойынша куәгерлер де қатысуы мүмкін.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kk-KZ" sz="2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Салықтық тексерулер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Салықтық теіксерулер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қызметі органдары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жүзеге асыратын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Қазақстан Реепубликасының салық заңнамасы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мен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тиісті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өзге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заңнамаларының орындалуын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тексеру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Салықтық тексерулерге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қатысушылар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йғарымда көрсетілген салық қызметі органдарының лауазымды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т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лғалары, салы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заңнамасына сәйкес тексеру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жүргізуге тартылған басқа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да т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лғалар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ж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әне салық төлеуші болып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табылады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6.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Бақылау-касса машиналарын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қолдаңу тәртібінің сақталуына бақылау жасау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Бақылау-касса машиналарын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қолдану тәртібінің сақталуына бақылауды Салық кодексінің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90-тарауына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сәйкес салық органдары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аткарады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269875" algn="just" eaLnBrk="0" hangingPunct="0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Акцизделетін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тауарларға бақылау жасау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Акцизделетін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тауарларға бақылау жасау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акцизделетін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тауарлард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өндірушілердің, импорт-таушылардың, конкурстық және оңалтушы басқарушылард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ың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борышкердің мүлкін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активтерін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өткізген кезде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акцизделетін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тауарлардың Салық кодексінін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653-бабында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айқындалған жекелеген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түрлерін таңбалау тәртібін сақтауын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сондай-ақ акциздік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пос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ты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ларды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белгілеу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аркылы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жүзеге асырылады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tabLst>
                <a:tab pos="4231005" algn="l"/>
              </a:tabLst>
            </a:pPr>
            <a:endParaRPr lang="ru-RU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1350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887" y="0"/>
            <a:ext cx="11547564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>
              <a:defRPr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Осы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орайда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ісінде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құпиясы ұғымы колданылады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269875" algn="just" eaLnBrk="0" hangingPunct="0"/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Салық құпиясына: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төлеуші (салық агенті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төлеген (аударған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бюджетке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төленетін басқа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тиіс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төлемдердің сомасы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  төлеушіге   есептелген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  сомасынан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есепке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жатқызылуға тиіс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қосылған қүн салығы сомасының асып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кетуін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бюджеттен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қайтару сомасы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төлеушінің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агентінің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берешегінің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сома-</a:t>
            </a:r>
          </a:p>
          <a:p>
            <a:pPr indent="269875" algn="just" eaLnBrk="0" hangingPunct="0"/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рекетсіз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төлеушілер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соттың заңды күшіне енген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үкімінің не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аулысының негізінде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жалған кәсіпорындар деп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танылған салық төлеушілер туралы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төлеушінің таратылуымен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(қызметін тоқтатуымен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байланысты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ұж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аттық тексеру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жүргізу туралы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салықтық өтініш</a:t>
            </a:r>
            <a:r>
              <a:rPr lang="kk-K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беруі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төлеушіге (салық агентіне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есептелген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бюджетке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төленетін басқа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тиіс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төлемдер сомасы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Қазақстан Республикасының салы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заңнамасын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зған салық төлеушіге (салық агентіне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катысты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колданылған жауапкершілік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шаралары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төлеушінің (салық агентінің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с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йкестендіру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нөмірі; жеке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түлғаның,  заңды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лға  басшысының тегі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кесінің 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 дара к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сіпкердің, заңды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лғаның атауы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төлеушіні (салық агентін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тіркеу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есебіне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қою күні, тіркеу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есебінен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шығару күні, тіркеу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есебінен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шығару себебі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кызметті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тоқтата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руын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ың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басталған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аяқталған күнін тіркеу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деректері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басқа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төлеуші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агенті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кызметі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органы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алған кез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келген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мәліметтер жатады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88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1337" y="156754"/>
            <a:ext cx="10933109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269875" algn="just" eaLnBrk="0" hangingPunct="0"/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қызметі органдары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төлеуші (салық агенті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құпиясы болып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табылатын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мәліметтерді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баска т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лғаға салық төлеушінің (салық агентінің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жазбаша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рұқсатынсыз беруіне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болмайды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Жекелеген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төмендегідей жағдайларда салы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кызметі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органдары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ондай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м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ліметтерді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төлеушінің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агентінің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жазбаша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қсатынсыз бере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алады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indent="269875" algn="just" eaLnBrk="0" hangingPunct="0"/>
            <a:r>
              <a:rPr lang="ru-RU" sz="2100" dirty="0" smtClean="0">
                <a:latin typeface="Arial" pitchFamily="34" charset="0"/>
                <a:cs typeface="Arial" pitchFamily="34" charset="0"/>
              </a:rPr>
              <a:t>а) 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салықтық кұқық бұзушылықтар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мен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қылмыс жасаған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лғалардың заңнамада белгіленген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т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ртіппен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салык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міндеттемесін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агентінің міндеттерін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орындауы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сауал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салу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олардың Қазақстан Республикасының заңнамалы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актілерінде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белгіленген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кұзыреті шегінде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заң бойынша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қудалау мақсатында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ұқ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ық қорғау органдарына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100" b="1" i="1" dirty="0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100" b="1" i="1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100" b="1" i="1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kk-KZ" sz="2100" b="1" i="1" dirty="0" smtClean="0">
                <a:latin typeface="Arial" pitchFamily="34" charset="0"/>
                <a:cs typeface="Arial" pitchFamily="34" charset="0"/>
              </a:rPr>
              <a:t>ық</a:t>
            </a:r>
            <a:r>
              <a:rPr lang="ru-RU" sz="2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b="1" i="1" dirty="0" err="1" smtClean="0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2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тіркеу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деректерінде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көрсетілген орналаскан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жері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төлеушінін нақты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бар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жоқ екендігін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растау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үшін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сондай-а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заңнамасында көрсетілген жағдайда салықтық тексеру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актісін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тапсыру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үшін салық кызметі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органдарының жүзеге асыратын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іс-шарасы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269875" algn="just" eaLnBrk="0" hangingPunct="0"/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Салықтық зерттеуді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жүргізу барысында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 заңнамасында белгіленген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тәртіппен ку</a:t>
            </a:r>
            <a:r>
              <a:rPr lang="kk-KZ" sz="21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герлер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тартылуы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мүмкін.</a:t>
            </a: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Салықтық зерттеу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жүмыс уақытында салық төлеушінің тіркеу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деректерінде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көрсетілген орналаскан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жері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жүргізіледі.</a:t>
            </a:r>
            <a:endParaRPr lang="ru-RU" sz="2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321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771" y="404949"/>
            <a:ext cx="1109036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9875" algn="just" eaLnBrk="0" hangingPunct="0"/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Салыктық зерттеудің  н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тижесі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салыктық зерттеу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актісі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жасалады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онда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актінің жасалған орны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күні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мен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уақыты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актіні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жасаған салық қызметі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органы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қызметкерінің лауазымы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тегі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кесінің 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қызметі органының атауы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тартылған ку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герлердің тегі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әкесінің 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жеке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басын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куәландыратын құжаттың атауы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нөмірі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түрғылықты жерінін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мекен-жайы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төлеушінің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агентінің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тегі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экесінің 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 (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атауы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с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йкестендіру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нөмірі;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- 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зерттеудің    қорытындысы    туралы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ақпарат көрсетіледі.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269875" algn="just" eaLnBrk="0" hangingPunct="0"/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Салықтык зерттеу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тижесінде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төлеушінің тіркеу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деректерінде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көрсетілген орналасқан жері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болмау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фактісі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анықталған жағдайда, салық төлеушіге салық қызметі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органы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төлеушінің орналасқан жерін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жоктығын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растау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хабарлама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жібереді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ұ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л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талап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салықтык тексеру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актісін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тапсыру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мақсатында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269875" algn="just" eaLnBrk="0" hangingPunct="0"/>
            <a:r>
              <a:rPr lang="ru-RU" sz="2000" dirty="0" smtClean="0">
                <a:latin typeface="Arial" pitchFamily="34" charset="0"/>
                <a:cs typeface="Arial" pitchFamily="34" charset="0"/>
              </a:rPr>
              <a:t>2)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төлеушінің көрсетілген мекенжайда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орналаспағаны анықталған  жағдайда  салық  қызметі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органы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жіберген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хабарламаны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пошта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өзге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байланыс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ұйымының қайтаруы негізінде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жүргізілген   салықты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ә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тижелері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олданылмайды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174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771" y="404949"/>
            <a:ext cx="110903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/>
            <a:r>
              <a:rPr lang="kk-KZ" altLang="ru-RU" sz="2200" b="1" dirty="0" smtClean="0">
                <a:latin typeface="Arial" pitchFamily="34" charset="0"/>
                <a:cs typeface="Arial" pitchFamily="34" charset="0"/>
              </a:rPr>
              <a:t>Дәріске қолданылған әдебиеттер тізімі:</a:t>
            </a:r>
          </a:p>
          <a:p>
            <a:pPr indent="360363"/>
            <a:endParaRPr lang="kk-KZ" altLang="ru-RU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ҚР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Кодексі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01.01.201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жағдай бойынша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Ермекбаева Б.Ж. және т.б.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Салықтар және салық салу, Оқулық, Алматы Қазақ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Университеті,2014ж.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3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АрзаеваМ.Ж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Салықтық әкімшіліктендіру.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Оқу құралы, АлматыҚазақ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Университеті,2013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Жакипбеков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С.Т.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Абдибеков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С.У Налоговое планирование и прогнозирование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Алматы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2014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ж.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5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Ермекбаева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Б.Ж.Арзаева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М.Ж.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Салықтық жоспарлау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және бақылау.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Оқу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құралы, Алматы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Қазақ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Университеті,2009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ж.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6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Ермекбаева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Б.Ж. Проблемы развития налоговой системы Республики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Казахстан   в   условиях   глобализации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экномики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-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Алматы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Қазақ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университеті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2007. – 138 с.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7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Методика исчисления налогов и других обязательных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Ермекбаева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Б.Ж., Мустафина А.К.,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Мухияева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Д.М.,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Қазақ Университеті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2013 г.</a:t>
            </a:r>
          </a:p>
        </p:txBody>
      </p:sp>
    </p:spTree>
    <p:extLst>
      <p:ext uri="{BB962C8B-B14F-4D97-AF65-F5344CB8AC3E}">
        <p14:creationId xmlns:p14="http://schemas.microsoft.com/office/powerpoint/2010/main" val="3496174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92</TotalTime>
  <Words>1163</Words>
  <Application>Microsoft Office PowerPoint</Application>
  <PresentationFormat>Произвольный</PresentationFormat>
  <Paragraphs>68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30</cp:revision>
  <dcterms:created xsi:type="dcterms:W3CDTF">2020-01-22T17:14:51Z</dcterms:created>
  <dcterms:modified xsi:type="dcterms:W3CDTF">2023-01-10T15:51:56Z</dcterms:modified>
</cp:coreProperties>
</file>